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handoutMasterIdLst>
    <p:handoutMasterId r:id="rId14"/>
  </p:handoutMasterIdLst>
  <p:sldIdLst>
    <p:sldId id="257" r:id="rId3"/>
    <p:sldId id="264" r:id="rId4"/>
    <p:sldId id="256" r:id="rId5"/>
    <p:sldId id="273" r:id="rId6"/>
    <p:sldId id="274" r:id="rId7"/>
    <p:sldId id="275" r:id="rId8"/>
    <p:sldId id="276" r:id="rId9"/>
    <p:sldId id="277" r:id="rId10"/>
    <p:sldId id="278" r:id="rId11"/>
    <p:sldId id="272"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8" d="100"/>
          <a:sy n="118" d="100"/>
        </p:scale>
        <p:origin x="-14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1F4452-01C9-4E2C-B473-CFDEF5390ACF}" type="datetimeFigureOut">
              <a:rPr lang="en-AU" smtClean="0"/>
              <a:t>15/05/2016</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FB917B-DC20-40E1-AE9C-773474AB30E1}" type="slidenum">
              <a:rPr lang="en-AU" smtClean="0"/>
              <a:t>‹#›</a:t>
            </a:fld>
            <a:endParaRPr lang="en-AU"/>
          </a:p>
        </p:txBody>
      </p:sp>
    </p:spTree>
    <p:extLst>
      <p:ext uri="{BB962C8B-B14F-4D97-AF65-F5344CB8AC3E}">
        <p14:creationId xmlns:p14="http://schemas.microsoft.com/office/powerpoint/2010/main" val="2066763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8B3DE6E9-8B16-B340-8B05-6768BC73C448}"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E9DB8-ABDD-7A48-B64B-4C5AF71A5B38}" type="slidenum">
              <a:rPr lang="en-US" smtClean="0"/>
              <a:t>‹#›</a:t>
            </a:fld>
            <a:endParaRPr lang="en-US"/>
          </a:p>
        </p:txBody>
      </p:sp>
    </p:spTree>
    <p:extLst>
      <p:ext uri="{BB962C8B-B14F-4D97-AF65-F5344CB8AC3E}">
        <p14:creationId xmlns:p14="http://schemas.microsoft.com/office/powerpoint/2010/main" val="484692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B3DE6E9-8B16-B340-8B05-6768BC73C448}"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E9DB8-ABDD-7A48-B64B-4C5AF71A5B38}" type="slidenum">
              <a:rPr lang="en-US" smtClean="0"/>
              <a:t>‹#›</a:t>
            </a:fld>
            <a:endParaRPr lang="en-US"/>
          </a:p>
        </p:txBody>
      </p:sp>
    </p:spTree>
    <p:extLst>
      <p:ext uri="{BB962C8B-B14F-4D97-AF65-F5344CB8AC3E}">
        <p14:creationId xmlns:p14="http://schemas.microsoft.com/office/powerpoint/2010/main" val="107823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B3DE6E9-8B16-B340-8B05-6768BC73C448}"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E9DB8-ABDD-7A48-B64B-4C5AF71A5B38}" type="slidenum">
              <a:rPr lang="en-US" smtClean="0"/>
              <a:t>‹#›</a:t>
            </a:fld>
            <a:endParaRPr lang="en-US"/>
          </a:p>
        </p:txBody>
      </p:sp>
    </p:spTree>
    <p:extLst>
      <p:ext uri="{BB962C8B-B14F-4D97-AF65-F5344CB8AC3E}">
        <p14:creationId xmlns:p14="http://schemas.microsoft.com/office/powerpoint/2010/main" val="3288514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8B3DE6E9-8B16-B340-8B05-6768BC73C448}" type="datetimeFigureOut">
              <a:rPr lang="en-US" smtClean="0">
                <a:solidFill>
                  <a:prstClr val="black">
                    <a:tint val="75000"/>
                  </a:prstClr>
                </a:solidFill>
              </a:rPr>
              <a:pPr/>
              <a:t>5/15/2016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302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B3DE6E9-8B16-B340-8B05-6768BC73C448}" type="datetimeFigureOut">
              <a:rPr lang="en-US" smtClean="0">
                <a:solidFill>
                  <a:prstClr val="black">
                    <a:tint val="75000"/>
                  </a:prstClr>
                </a:solidFill>
              </a:rPr>
              <a:pPr/>
              <a:t>5/15/2016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165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8B3DE6E9-8B16-B340-8B05-6768BC73C448}" type="datetimeFigureOut">
              <a:rPr lang="en-US" smtClean="0">
                <a:solidFill>
                  <a:prstClr val="black">
                    <a:tint val="75000"/>
                  </a:prstClr>
                </a:solidFill>
              </a:rPr>
              <a:pPr/>
              <a:t>5/15/2016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875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8B3DE6E9-8B16-B340-8B05-6768BC73C448}" type="datetimeFigureOut">
              <a:rPr lang="en-US" smtClean="0">
                <a:solidFill>
                  <a:prstClr val="black">
                    <a:tint val="75000"/>
                  </a:prstClr>
                </a:solidFill>
              </a:rPr>
              <a:pPr/>
              <a:t>5/15/2016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857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8B3DE6E9-8B16-B340-8B05-6768BC73C448}" type="datetimeFigureOut">
              <a:rPr lang="en-US" smtClean="0">
                <a:solidFill>
                  <a:prstClr val="black">
                    <a:tint val="75000"/>
                  </a:prstClr>
                </a:solidFill>
              </a:rPr>
              <a:pPr/>
              <a:t>5/15/2016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340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8B3DE6E9-8B16-B340-8B05-6768BC73C448}" type="datetimeFigureOut">
              <a:rPr lang="en-US" smtClean="0">
                <a:solidFill>
                  <a:prstClr val="black">
                    <a:tint val="75000"/>
                  </a:prstClr>
                </a:solidFill>
              </a:rPr>
              <a:pPr/>
              <a:t>5/15/2016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558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DE6E9-8B16-B340-8B05-6768BC73C448}" type="datetimeFigureOut">
              <a:rPr lang="en-US" smtClean="0">
                <a:solidFill>
                  <a:prstClr val="black">
                    <a:tint val="75000"/>
                  </a:prstClr>
                </a:solidFill>
              </a:rPr>
              <a:pPr/>
              <a:t>5/15/2016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393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B3DE6E9-8B16-B340-8B05-6768BC73C448}" type="datetimeFigureOut">
              <a:rPr lang="en-US" smtClean="0">
                <a:solidFill>
                  <a:prstClr val="black">
                    <a:tint val="75000"/>
                  </a:prstClr>
                </a:solidFill>
              </a:rPr>
              <a:pPr/>
              <a:t>5/15/2016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287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B3DE6E9-8B16-B340-8B05-6768BC73C448}"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E9DB8-ABDD-7A48-B64B-4C5AF71A5B38}" type="slidenum">
              <a:rPr lang="en-US" smtClean="0"/>
              <a:t>‹#›</a:t>
            </a:fld>
            <a:endParaRPr lang="en-US"/>
          </a:p>
        </p:txBody>
      </p:sp>
    </p:spTree>
    <p:extLst>
      <p:ext uri="{BB962C8B-B14F-4D97-AF65-F5344CB8AC3E}">
        <p14:creationId xmlns:p14="http://schemas.microsoft.com/office/powerpoint/2010/main" val="2879961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B3DE6E9-8B16-B340-8B05-6768BC73C448}" type="datetimeFigureOut">
              <a:rPr lang="en-US" smtClean="0">
                <a:solidFill>
                  <a:prstClr val="black">
                    <a:tint val="75000"/>
                  </a:prstClr>
                </a:solidFill>
              </a:rPr>
              <a:pPr/>
              <a:t>5/15/2016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060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B3DE6E9-8B16-B340-8B05-6768BC73C448}" type="datetimeFigureOut">
              <a:rPr lang="en-US" smtClean="0">
                <a:solidFill>
                  <a:prstClr val="black">
                    <a:tint val="75000"/>
                  </a:prstClr>
                </a:solidFill>
              </a:rPr>
              <a:pPr/>
              <a:t>5/15/2016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444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B3DE6E9-8B16-B340-8B05-6768BC73C448}" type="datetimeFigureOut">
              <a:rPr lang="en-US" smtClean="0">
                <a:solidFill>
                  <a:prstClr val="black">
                    <a:tint val="75000"/>
                  </a:prstClr>
                </a:solidFill>
              </a:rPr>
              <a:pPr/>
              <a:t>5/15/2016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68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8B3DE6E9-8B16-B340-8B05-6768BC73C448}"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E9DB8-ABDD-7A48-B64B-4C5AF71A5B38}" type="slidenum">
              <a:rPr lang="en-US" smtClean="0"/>
              <a:t>‹#›</a:t>
            </a:fld>
            <a:endParaRPr lang="en-US"/>
          </a:p>
        </p:txBody>
      </p:sp>
    </p:spTree>
    <p:extLst>
      <p:ext uri="{BB962C8B-B14F-4D97-AF65-F5344CB8AC3E}">
        <p14:creationId xmlns:p14="http://schemas.microsoft.com/office/powerpoint/2010/main" val="153344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8B3DE6E9-8B16-B340-8B05-6768BC73C448}"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E9DB8-ABDD-7A48-B64B-4C5AF71A5B38}" type="slidenum">
              <a:rPr lang="en-US" smtClean="0"/>
              <a:t>‹#›</a:t>
            </a:fld>
            <a:endParaRPr lang="en-US"/>
          </a:p>
        </p:txBody>
      </p:sp>
    </p:spTree>
    <p:extLst>
      <p:ext uri="{BB962C8B-B14F-4D97-AF65-F5344CB8AC3E}">
        <p14:creationId xmlns:p14="http://schemas.microsoft.com/office/powerpoint/2010/main" val="284769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8B3DE6E9-8B16-B340-8B05-6768BC73C448}" type="datetimeFigureOut">
              <a:rPr lang="en-US" smtClean="0"/>
              <a:t>5/15/2016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AE9DB8-ABDD-7A48-B64B-4C5AF71A5B38}" type="slidenum">
              <a:rPr lang="en-US" smtClean="0"/>
              <a:t>‹#›</a:t>
            </a:fld>
            <a:endParaRPr lang="en-US"/>
          </a:p>
        </p:txBody>
      </p:sp>
    </p:spTree>
    <p:extLst>
      <p:ext uri="{BB962C8B-B14F-4D97-AF65-F5344CB8AC3E}">
        <p14:creationId xmlns:p14="http://schemas.microsoft.com/office/powerpoint/2010/main" val="285769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8B3DE6E9-8B16-B340-8B05-6768BC73C448}" type="datetimeFigureOut">
              <a:rPr lang="en-US" smtClean="0"/>
              <a:t>5/15/2016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AE9DB8-ABDD-7A48-B64B-4C5AF71A5B38}" type="slidenum">
              <a:rPr lang="en-US" smtClean="0"/>
              <a:t>‹#›</a:t>
            </a:fld>
            <a:endParaRPr lang="en-US"/>
          </a:p>
        </p:txBody>
      </p:sp>
    </p:spTree>
    <p:extLst>
      <p:ext uri="{BB962C8B-B14F-4D97-AF65-F5344CB8AC3E}">
        <p14:creationId xmlns:p14="http://schemas.microsoft.com/office/powerpoint/2010/main" val="159696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DE6E9-8B16-B340-8B05-6768BC73C448}" type="datetimeFigureOut">
              <a:rPr lang="en-US" smtClean="0"/>
              <a:t>5/15/2016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AE9DB8-ABDD-7A48-B64B-4C5AF71A5B38}" type="slidenum">
              <a:rPr lang="en-US" smtClean="0"/>
              <a:t>‹#›</a:t>
            </a:fld>
            <a:endParaRPr lang="en-US"/>
          </a:p>
        </p:txBody>
      </p:sp>
    </p:spTree>
    <p:extLst>
      <p:ext uri="{BB962C8B-B14F-4D97-AF65-F5344CB8AC3E}">
        <p14:creationId xmlns:p14="http://schemas.microsoft.com/office/powerpoint/2010/main" val="2540746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B3DE6E9-8B16-B340-8B05-6768BC73C448}"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E9DB8-ABDD-7A48-B64B-4C5AF71A5B38}" type="slidenum">
              <a:rPr lang="en-US" smtClean="0"/>
              <a:t>‹#›</a:t>
            </a:fld>
            <a:endParaRPr lang="en-US"/>
          </a:p>
        </p:txBody>
      </p:sp>
    </p:spTree>
    <p:extLst>
      <p:ext uri="{BB962C8B-B14F-4D97-AF65-F5344CB8AC3E}">
        <p14:creationId xmlns:p14="http://schemas.microsoft.com/office/powerpoint/2010/main" val="221374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B3DE6E9-8B16-B340-8B05-6768BC73C448}"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E9DB8-ABDD-7A48-B64B-4C5AF71A5B38}" type="slidenum">
              <a:rPr lang="en-US" smtClean="0"/>
              <a:t>‹#›</a:t>
            </a:fld>
            <a:endParaRPr lang="en-US"/>
          </a:p>
        </p:txBody>
      </p:sp>
    </p:spTree>
    <p:extLst>
      <p:ext uri="{BB962C8B-B14F-4D97-AF65-F5344CB8AC3E}">
        <p14:creationId xmlns:p14="http://schemas.microsoft.com/office/powerpoint/2010/main" val="124156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DE6E9-8B16-B340-8B05-6768BC73C448}" type="datetimeFigureOut">
              <a:rPr lang="en-US" smtClean="0"/>
              <a:t>5/15/2016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E9DB8-ABDD-7A48-B64B-4C5AF71A5B38}" type="slidenum">
              <a:rPr lang="en-US" smtClean="0"/>
              <a:t>‹#›</a:t>
            </a:fld>
            <a:endParaRPr lang="en-US"/>
          </a:p>
        </p:txBody>
      </p:sp>
    </p:spTree>
    <p:extLst>
      <p:ext uri="{BB962C8B-B14F-4D97-AF65-F5344CB8AC3E}">
        <p14:creationId xmlns:p14="http://schemas.microsoft.com/office/powerpoint/2010/main" val="2382397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DE6E9-8B16-B340-8B05-6768BC73C448}" type="datetimeFigureOut">
              <a:rPr lang="en-US" smtClean="0">
                <a:solidFill>
                  <a:prstClr val="black">
                    <a:tint val="75000"/>
                  </a:prstClr>
                </a:solidFill>
              </a:rPr>
              <a:pPr/>
              <a:t>5/15/2016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E9DB8-ABDD-7A48-B64B-4C5AF71A5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60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05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119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428703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solidFill>
                  <a:schemeClr val="bg1"/>
                </a:solidFill>
                <a:latin typeface="Existence Light"/>
                <a:cs typeface="Existence Light"/>
              </a:rPr>
              <a:t>PURSUE GENEROSITY</a:t>
            </a:r>
            <a:endParaRPr lang="en-US" dirty="0">
              <a:solidFill>
                <a:schemeClr val="bg1"/>
              </a:solidFill>
              <a:latin typeface="Existence Light"/>
              <a:cs typeface="Existence Light"/>
            </a:endParaRPr>
          </a:p>
        </p:txBody>
      </p:sp>
      <p:sp>
        <p:nvSpPr>
          <p:cNvPr id="5" name="Content Placeholder 2"/>
          <p:cNvSpPr>
            <a:spLocks noGrp="1"/>
          </p:cNvSpPr>
          <p:nvPr>
            <p:ph idx="1"/>
          </p:nvPr>
        </p:nvSpPr>
        <p:spPr>
          <a:xfrm>
            <a:off x="457200" y="1600200"/>
            <a:ext cx="8229600" cy="4525963"/>
          </a:xfrm>
        </p:spPr>
        <p:txBody>
          <a:bodyPr>
            <a:normAutofit/>
          </a:bodyPr>
          <a:lstStyle/>
          <a:p>
            <a:pPr marL="0" indent="0">
              <a:buNone/>
            </a:pPr>
            <a:r>
              <a:rPr lang="en-AU" sz="2400" i="1" dirty="0">
                <a:solidFill>
                  <a:srgbClr val="FFFFFF"/>
                </a:solidFill>
                <a:latin typeface="Glegoo"/>
                <a:cs typeface="Glegoo"/>
              </a:rPr>
              <a:t>What is your attitude </a:t>
            </a:r>
            <a:r>
              <a:rPr lang="en-AU" sz="2400" i="1" dirty="0" smtClean="0">
                <a:solidFill>
                  <a:srgbClr val="FFFFFF"/>
                </a:solidFill>
                <a:latin typeface="Glegoo"/>
                <a:cs typeface="Glegoo"/>
              </a:rPr>
              <a:t>toward GIVING, </a:t>
            </a:r>
            <a:r>
              <a:rPr lang="en-AU" sz="2400" i="1" dirty="0">
                <a:solidFill>
                  <a:srgbClr val="FFFFFF"/>
                </a:solidFill>
                <a:latin typeface="Glegoo"/>
                <a:cs typeface="Glegoo"/>
              </a:rPr>
              <a:t>TITHING and the Church?</a:t>
            </a:r>
          </a:p>
        </p:txBody>
      </p:sp>
    </p:spTree>
    <p:extLst>
      <p:ext uri="{BB962C8B-B14F-4D97-AF65-F5344CB8AC3E}">
        <p14:creationId xmlns:p14="http://schemas.microsoft.com/office/powerpoint/2010/main" val="1986976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486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solidFill>
                  <a:schemeClr val="bg1"/>
                </a:solidFill>
                <a:latin typeface="Existence Light"/>
                <a:cs typeface="Existence Light"/>
              </a:rPr>
              <a:t>PURSUE GENEROSITY</a:t>
            </a:r>
            <a:endParaRPr lang="en-US" dirty="0">
              <a:solidFill>
                <a:schemeClr val="bg1"/>
              </a:solidFill>
              <a:latin typeface="Existence Light"/>
              <a:cs typeface="Existence Light"/>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2678" y="1546689"/>
            <a:ext cx="7438830" cy="447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447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solidFill>
                  <a:schemeClr val="bg1"/>
                </a:solidFill>
                <a:latin typeface="Existence Light"/>
                <a:cs typeface="Existence Light"/>
              </a:rPr>
              <a:t>PURSUE GENEROSITY</a:t>
            </a:r>
            <a:endParaRPr lang="en-US" dirty="0">
              <a:solidFill>
                <a:schemeClr val="bg1"/>
              </a:solidFill>
              <a:latin typeface="Existence Light"/>
              <a:cs typeface="Existence Light"/>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01164" y="1765173"/>
            <a:ext cx="7066595" cy="424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684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solidFill>
                  <a:schemeClr val="bg1"/>
                </a:solidFill>
                <a:latin typeface="Existence Light"/>
                <a:cs typeface="Existence Light"/>
              </a:rPr>
              <a:t>CHEERFULLY</a:t>
            </a:r>
            <a:endParaRPr lang="en-US" dirty="0">
              <a:solidFill>
                <a:schemeClr val="bg1"/>
              </a:solidFill>
              <a:latin typeface="Existence Light"/>
              <a:cs typeface="Existence Light"/>
            </a:endParaRPr>
          </a:p>
        </p:txBody>
      </p:sp>
      <p:sp>
        <p:nvSpPr>
          <p:cNvPr id="5" name="Content Placeholder 2"/>
          <p:cNvSpPr>
            <a:spLocks noGrp="1"/>
          </p:cNvSpPr>
          <p:nvPr>
            <p:ph idx="1"/>
          </p:nvPr>
        </p:nvSpPr>
        <p:spPr>
          <a:xfrm>
            <a:off x="457200" y="1600200"/>
            <a:ext cx="8229600" cy="4525963"/>
          </a:xfrm>
        </p:spPr>
        <p:txBody>
          <a:bodyPr>
            <a:normAutofit/>
          </a:bodyPr>
          <a:lstStyle/>
          <a:p>
            <a:pPr marL="0" indent="0">
              <a:buNone/>
            </a:pPr>
            <a:r>
              <a:rPr lang="en-AU" sz="2400" i="1" dirty="0">
                <a:solidFill>
                  <a:srgbClr val="FFFFFF"/>
                </a:solidFill>
                <a:latin typeface="Glegoo"/>
                <a:cs typeface="Glegoo"/>
              </a:rPr>
              <a:t>2 Corinthians 9:6 Remember this: Whoever sows sparingly will also reap sparingly, and whoever sows generously will also reap generously. 7 Each of you should give what you have decided in your heart to give, not reluctantly or under compulsion, for God loves a cheerful giver.</a:t>
            </a:r>
            <a:endParaRPr lang="en-AU" sz="2400" i="1" dirty="0">
              <a:solidFill>
                <a:srgbClr val="FFFFFF"/>
              </a:solidFill>
              <a:latin typeface="Glegoo"/>
              <a:cs typeface="Glegoo"/>
            </a:endParaRPr>
          </a:p>
        </p:txBody>
      </p:sp>
    </p:spTree>
    <p:extLst>
      <p:ext uri="{BB962C8B-B14F-4D97-AF65-F5344CB8AC3E}">
        <p14:creationId xmlns:p14="http://schemas.microsoft.com/office/powerpoint/2010/main" val="2835118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r>
              <a:rPr lang="en-US" dirty="0" smtClean="0">
                <a:solidFill>
                  <a:schemeClr val="bg1"/>
                </a:solidFill>
                <a:latin typeface="Existence Light"/>
                <a:cs typeface="Existence Light"/>
              </a:rPr>
              <a:t>REGULARLY &amp; INTENTIONALLY</a:t>
            </a:r>
            <a:endParaRPr lang="en-US" dirty="0">
              <a:solidFill>
                <a:schemeClr val="bg1"/>
              </a:solidFill>
              <a:latin typeface="Existence Light"/>
              <a:cs typeface="Existence Light"/>
            </a:endParaRPr>
          </a:p>
        </p:txBody>
      </p:sp>
      <p:sp>
        <p:nvSpPr>
          <p:cNvPr id="5" name="Content Placeholder 2"/>
          <p:cNvSpPr>
            <a:spLocks noGrp="1"/>
          </p:cNvSpPr>
          <p:nvPr>
            <p:ph idx="1"/>
          </p:nvPr>
        </p:nvSpPr>
        <p:spPr>
          <a:xfrm>
            <a:off x="457200" y="1600200"/>
            <a:ext cx="8229600" cy="4525963"/>
          </a:xfrm>
        </p:spPr>
        <p:txBody>
          <a:bodyPr>
            <a:normAutofit/>
          </a:bodyPr>
          <a:lstStyle/>
          <a:p>
            <a:pPr marL="0" indent="0">
              <a:buNone/>
            </a:pPr>
            <a:r>
              <a:rPr lang="en-AU" sz="2400" i="1" dirty="0">
                <a:solidFill>
                  <a:srgbClr val="FFFFFF"/>
                </a:solidFill>
                <a:latin typeface="Glegoo"/>
                <a:cs typeface="Glegoo"/>
              </a:rPr>
              <a:t>1 Corinthians 16:1 Now about the collection for the Lord’s people: Do what I told the Galatian churches to do. 2 On the first day of every week, each one of you should set aside a sum of money in keeping with your income, saving it up, so that when I come no collections will have to be made.</a:t>
            </a:r>
            <a:endParaRPr lang="en-AU" sz="2400" i="1" dirty="0">
              <a:solidFill>
                <a:srgbClr val="FFFFFF"/>
              </a:solidFill>
              <a:latin typeface="Glegoo"/>
              <a:cs typeface="Glegoo"/>
            </a:endParaRPr>
          </a:p>
        </p:txBody>
      </p:sp>
    </p:spTree>
    <p:extLst>
      <p:ext uri="{BB962C8B-B14F-4D97-AF65-F5344CB8AC3E}">
        <p14:creationId xmlns:p14="http://schemas.microsoft.com/office/powerpoint/2010/main" val="3589456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dirty="0" smtClean="0">
                <a:solidFill>
                  <a:schemeClr val="bg1"/>
                </a:solidFill>
                <a:latin typeface="Existence Light"/>
                <a:cs typeface="Existence Light"/>
              </a:rPr>
              <a:t>SACRIFICIALLY</a:t>
            </a:r>
            <a:endParaRPr lang="en-US" dirty="0">
              <a:solidFill>
                <a:schemeClr val="bg1"/>
              </a:solidFill>
              <a:latin typeface="Existence Light"/>
              <a:cs typeface="Existence Light"/>
            </a:endParaRPr>
          </a:p>
        </p:txBody>
      </p:sp>
      <p:sp>
        <p:nvSpPr>
          <p:cNvPr id="5" name="Content Placeholder 2"/>
          <p:cNvSpPr>
            <a:spLocks noGrp="1"/>
          </p:cNvSpPr>
          <p:nvPr>
            <p:ph idx="1"/>
          </p:nvPr>
        </p:nvSpPr>
        <p:spPr>
          <a:xfrm>
            <a:off x="457200" y="1600200"/>
            <a:ext cx="8229600" cy="4525963"/>
          </a:xfrm>
        </p:spPr>
        <p:txBody>
          <a:bodyPr>
            <a:normAutofit/>
          </a:bodyPr>
          <a:lstStyle/>
          <a:p>
            <a:pPr marL="0" indent="0">
              <a:buNone/>
            </a:pPr>
            <a:r>
              <a:rPr lang="en-AU" sz="2400" i="1" dirty="0">
                <a:solidFill>
                  <a:srgbClr val="FFFFFF"/>
                </a:solidFill>
                <a:latin typeface="Glegoo"/>
                <a:cs typeface="Glegoo"/>
              </a:rPr>
              <a:t>Mark 12:41 Jesus sat down opposite the place where the offerings were put and watched the crowd putting their money into the temple treasury. Many rich people threw in large amounts. 42 But a poor widow came and put in two very small copper coins, worth only a few cents.</a:t>
            </a:r>
          </a:p>
          <a:p>
            <a:pPr marL="0" indent="0">
              <a:buNone/>
            </a:pPr>
            <a:r>
              <a:rPr lang="en-AU" sz="2400" i="1" dirty="0">
                <a:solidFill>
                  <a:srgbClr val="FFFFFF"/>
                </a:solidFill>
                <a:latin typeface="Glegoo"/>
                <a:cs typeface="Glegoo"/>
              </a:rPr>
              <a:t>43 Calling his disciples to him, Jesus said, “Truly I tell you, this poor widow has put more into the treasury than all the others. 44 They all gave out of their wealth; but she, out of her poverty, put in everything—all she had to live on.”</a:t>
            </a:r>
          </a:p>
        </p:txBody>
      </p:sp>
    </p:spTree>
    <p:extLst>
      <p:ext uri="{BB962C8B-B14F-4D97-AF65-F5344CB8AC3E}">
        <p14:creationId xmlns:p14="http://schemas.microsoft.com/office/powerpoint/2010/main" val="2450719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dirty="0" smtClean="0">
                <a:solidFill>
                  <a:schemeClr val="bg1"/>
                </a:solidFill>
                <a:latin typeface="Existence Light"/>
                <a:cs typeface="Existence Light"/>
              </a:rPr>
              <a:t>SO WHAT?</a:t>
            </a:r>
            <a:endParaRPr lang="en-US" dirty="0">
              <a:solidFill>
                <a:schemeClr val="bg1"/>
              </a:solidFill>
              <a:latin typeface="Existence Light"/>
              <a:cs typeface="Existence Light"/>
            </a:endParaRPr>
          </a:p>
        </p:txBody>
      </p:sp>
      <p:sp>
        <p:nvSpPr>
          <p:cNvPr id="5" name="Content Placeholder 2"/>
          <p:cNvSpPr>
            <a:spLocks noGrp="1"/>
          </p:cNvSpPr>
          <p:nvPr>
            <p:ph idx="1"/>
          </p:nvPr>
        </p:nvSpPr>
        <p:spPr>
          <a:xfrm>
            <a:off x="457200" y="1600200"/>
            <a:ext cx="8229600" cy="4525963"/>
          </a:xfrm>
        </p:spPr>
        <p:txBody>
          <a:bodyPr>
            <a:normAutofit/>
          </a:bodyPr>
          <a:lstStyle/>
          <a:p>
            <a:pPr marL="457200" indent="-457200">
              <a:buAutoNum type="arabicPeriod"/>
            </a:pPr>
            <a:r>
              <a:rPr lang="en-AU" sz="2400" i="1" dirty="0" smtClean="0">
                <a:solidFill>
                  <a:srgbClr val="FFFFFF"/>
                </a:solidFill>
                <a:latin typeface="Glegoo"/>
                <a:cs typeface="Glegoo"/>
              </a:rPr>
              <a:t>Thank you!</a:t>
            </a:r>
          </a:p>
          <a:p>
            <a:pPr marL="457200" indent="-457200">
              <a:buAutoNum type="arabicPeriod"/>
            </a:pPr>
            <a:r>
              <a:rPr lang="en-AU" sz="2400" i="1" dirty="0" smtClean="0">
                <a:solidFill>
                  <a:srgbClr val="FFFFFF"/>
                </a:solidFill>
                <a:latin typeface="Glegoo"/>
                <a:cs typeface="Glegoo"/>
              </a:rPr>
              <a:t>Start some where?</a:t>
            </a:r>
          </a:p>
          <a:p>
            <a:pPr marL="457200" indent="-457200">
              <a:buAutoNum type="arabicPeriod"/>
            </a:pPr>
            <a:r>
              <a:rPr lang="en-AU" sz="2400" i="1" dirty="0" smtClean="0">
                <a:solidFill>
                  <a:srgbClr val="FFFFFF"/>
                </a:solidFill>
                <a:latin typeface="Glegoo"/>
                <a:cs typeface="Glegoo"/>
              </a:rPr>
              <a:t>Get control of your finances (text 0417 071 026 if you are interested in doing CAPS NOW)</a:t>
            </a:r>
          </a:p>
          <a:p>
            <a:pPr marL="457200" indent="-457200">
              <a:buAutoNum type="arabicPeriod"/>
            </a:pPr>
            <a:r>
              <a:rPr lang="en-AU" sz="2400" i="1" dirty="0" smtClean="0">
                <a:solidFill>
                  <a:srgbClr val="FFFFFF"/>
                </a:solidFill>
                <a:latin typeface="Glegoo"/>
                <a:cs typeface="Glegoo"/>
              </a:rPr>
              <a:t>Are you discipling your children in this area?</a:t>
            </a:r>
          </a:p>
          <a:p>
            <a:pPr marL="457200" indent="-457200">
              <a:buAutoNum type="arabicPeriod"/>
            </a:pPr>
            <a:r>
              <a:rPr lang="en-AU" sz="2400" i="1" dirty="0" smtClean="0">
                <a:solidFill>
                  <a:srgbClr val="FFFFFF"/>
                </a:solidFill>
                <a:latin typeface="Glegoo"/>
                <a:cs typeface="Glegoo"/>
              </a:rPr>
              <a:t>What legacy will you leave your family and the next generation of Kingdom Builders?</a:t>
            </a:r>
            <a:endParaRPr lang="en-AU" sz="2400" i="1" dirty="0">
              <a:solidFill>
                <a:srgbClr val="FFFFFF"/>
              </a:solidFill>
              <a:latin typeface="Glegoo"/>
              <a:cs typeface="Glegoo"/>
            </a:endParaRPr>
          </a:p>
        </p:txBody>
      </p:sp>
    </p:spTree>
    <p:extLst>
      <p:ext uri="{BB962C8B-B14F-4D97-AF65-F5344CB8AC3E}">
        <p14:creationId xmlns:p14="http://schemas.microsoft.com/office/powerpoint/2010/main" val="381040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303</Words>
  <Application>Microsoft Office PowerPoint</Application>
  <PresentationFormat>On-screen Show (4:3)</PresentationFormat>
  <Paragraphs>17</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PowerPoint Presentation</vt:lpstr>
      <vt:lpstr>PURSUE GENEROSITY</vt:lpstr>
      <vt:lpstr>PowerPoint Presentation</vt:lpstr>
      <vt:lpstr>PURSUE GENEROSITY</vt:lpstr>
      <vt:lpstr>PURSUE GENEROSITY</vt:lpstr>
      <vt:lpstr>CHEERFULLY</vt:lpstr>
      <vt:lpstr>REGULARLY &amp; INTENTIONALLY</vt:lpstr>
      <vt:lpstr>SACRIFICIALLY</vt:lpstr>
      <vt:lpstr>SO WHAT?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Griffiths</dc:creator>
  <cp:lastModifiedBy>Rod Thom</cp:lastModifiedBy>
  <cp:revision>19</cp:revision>
  <cp:lastPrinted>2016-05-14T23:19:01Z</cp:lastPrinted>
  <dcterms:created xsi:type="dcterms:W3CDTF">2016-02-17T09:32:08Z</dcterms:created>
  <dcterms:modified xsi:type="dcterms:W3CDTF">2016-05-14T23:30:32Z</dcterms:modified>
</cp:coreProperties>
</file>